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1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70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Created by Oklahoma Child Wellbeing | www.okchildwellbeing.org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Created by Oklahoma Child Wellbeing | www.okchildwellbeing.org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Created by Oklahoma Child Wellbeing | www.okchildwellbeing.org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Created by Oklahoma Child Wellbeing | www.okchildwellbeing.org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Created by Oklahoma Child Wellbeing | www.okchildwellbeing.org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Created by Oklahoma Child Wellbeing | www.okchildwellbeing.org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Created by Oklahoma Child Wellbeing | www.okchildwellbeing.org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Created by Oklahoma Child Wellbeing | www.okchildwellbeing.org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Created by Oklahoma Child Wellbeing | www.okchildwellbeing.org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Created by Oklahoma Child Wellbeing | www.okchildwellbeing.org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Created by Oklahoma Child Wellbeing | www.okchildwellbeing.org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Created by Oklahoma Child Wellbeing | www.okchildwellbeing.org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xJyQpAKgv4?si=B5wJA_S3WX_TkVJ_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e61YHcYqWyo?si=BC2U7MY2KsUCV4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us-news/2026/jun/15/anthony-odiong-sexual-abuse-catholic-chur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sn.com/en-us/news/crime/court-deals-blow-to-seton-hall-sex-abuse-survivors-while-keeping-bombshell-report-secret-from-public/ar-AA25ZoLw?ocid=BingNewsSerp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wide_cinematic_softly_lit_interior_scene_of_a_batch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960" y="1465146"/>
            <a:ext cx="5029200" cy="28304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0080" y="868680"/>
            <a:ext cx="548640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1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Clergy Abuse</a:t>
            </a:r>
            <a:endParaRPr lang="en-US" sz="4100" dirty="0"/>
          </a:p>
          <a:p>
            <a:pPr marL="0" indent="0">
              <a:buNone/>
            </a:pPr>
            <a:r>
              <a:rPr lang="en-US" sz="41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Awareness &amp; Response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685800" y="2212848"/>
            <a:ext cx="2286000" cy="0"/>
          </a:xfrm>
          <a:prstGeom prst="line">
            <a:avLst/>
          </a:prstGeom>
          <a:noFill/>
          <a:ln w="31750">
            <a:solidFill>
              <a:srgbClr val="C49A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85800" y="2514600"/>
            <a:ext cx="5257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F7E9D0"/>
                </a:solidFill>
              </a:rPr>
              <a:t>Recognize the signs. Protect the vulnerable. Support survivors. Report safely.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685800" y="5806440"/>
            <a:ext cx="4206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Created by Oklahoma Child Wellbeing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685800" y="6108192"/>
            <a:ext cx="3291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7E9D0"/>
                </a:solidFill>
              </a:rPr>
              <a:t>www.okchildwellbeing.org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502920"/>
            <a:ext cx="8686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to support someone you love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612648" y="1051560"/>
            <a:ext cx="8961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C9D5E0"/>
                </a:solidFill>
              </a:rPr>
              <a:t>Believe enough to protect. Do not make them carry the institution.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777240" y="1691640"/>
            <a:ext cx="2286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C49A45"/>
                </a:solidFill>
              </a:rPr>
              <a:t>SAY THIS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777240" y="2121408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C49A45"/>
                </a:solidFill>
              </a:rPr>
              <a:t>•</a:t>
            </a: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1097280" y="2103120"/>
            <a:ext cx="4526280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FFFFFF"/>
                </a:solidFill>
              </a:rPr>
              <a:t>“I believe you.”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777240" y="2688336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C49A45"/>
                </a:solidFill>
              </a:rPr>
              <a:t>•</a:t>
            </a:r>
            <a:endParaRPr lang="en-US" sz="1650" dirty="0"/>
          </a:p>
        </p:txBody>
      </p:sp>
      <p:sp>
        <p:nvSpPr>
          <p:cNvPr id="8" name="Text 6"/>
          <p:cNvSpPr/>
          <p:nvPr/>
        </p:nvSpPr>
        <p:spPr>
          <a:xfrm>
            <a:off x="1097280" y="2670048"/>
            <a:ext cx="4526280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FFFFFF"/>
                </a:solidFill>
              </a:rPr>
              <a:t>“This was not your fault.”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777240" y="3255264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C49A45"/>
                </a:solidFill>
              </a:rPr>
              <a:t>•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1097280" y="3236976"/>
            <a:ext cx="4526280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FFFFFF"/>
                </a:solidFill>
              </a:rPr>
              <a:t>“You do not have to handle this alone.”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777240" y="3822192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C49A45"/>
                </a:solidFill>
              </a:rPr>
              <a:t>•</a:t>
            </a:r>
            <a:endParaRPr lang="en-US" sz="1650" dirty="0"/>
          </a:p>
        </p:txBody>
      </p:sp>
      <p:sp>
        <p:nvSpPr>
          <p:cNvPr id="12" name="Text 10"/>
          <p:cNvSpPr/>
          <p:nvPr/>
        </p:nvSpPr>
        <p:spPr>
          <a:xfrm>
            <a:off x="1097280" y="3803904"/>
            <a:ext cx="4526280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FFFFFF"/>
                </a:solidFill>
              </a:rPr>
              <a:t>“I will help you preserve evidence.”</a:t>
            </a:r>
            <a:endParaRPr lang="en-US" sz="1650" dirty="0"/>
          </a:p>
        </p:txBody>
      </p:sp>
      <p:sp>
        <p:nvSpPr>
          <p:cNvPr id="13" name="Text 11"/>
          <p:cNvSpPr/>
          <p:nvPr/>
        </p:nvSpPr>
        <p:spPr>
          <a:xfrm>
            <a:off x="777240" y="4389120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C49A45"/>
                </a:solidFill>
              </a:rPr>
              <a:t>•</a:t>
            </a:r>
            <a:endParaRPr lang="en-US" sz="1650" dirty="0"/>
          </a:p>
        </p:txBody>
      </p:sp>
      <p:sp>
        <p:nvSpPr>
          <p:cNvPr id="14" name="Text 12"/>
          <p:cNvSpPr/>
          <p:nvPr/>
        </p:nvSpPr>
        <p:spPr>
          <a:xfrm>
            <a:off x="1097280" y="4370832"/>
            <a:ext cx="4526280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FFFFFF"/>
                </a:solidFill>
              </a:rPr>
              <a:t>“I will not pressure you to forgive, stay silent, or go public.”</a:t>
            </a:r>
            <a:endParaRPr lang="en-US" sz="1650" dirty="0"/>
          </a:p>
        </p:txBody>
      </p:sp>
      <p:sp>
        <p:nvSpPr>
          <p:cNvPr id="15" name="Text 13"/>
          <p:cNvSpPr/>
          <p:nvPr/>
        </p:nvSpPr>
        <p:spPr>
          <a:xfrm>
            <a:off x="6400800" y="1691640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C49A45"/>
                </a:solidFill>
              </a:rPr>
              <a:t>DO NOT SAY THIS</a:t>
            </a:r>
            <a:endParaRPr lang="en-US" sz="950" dirty="0"/>
          </a:p>
        </p:txBody>
      </p:sp>
      <p:sp>
        <p:nvSpPr>
          <p:cNvPr id="16" name="Text 14"/>
          <p:cNvSpPr/>
          <p:nvPr/>
        </p:nvSpPr>
        <p:spPr>
          <a:xfrm>
            <a:off x="6400800" y="2121408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C49A45"/>
                </a:solidFill>
              </a:rPr>
              <a:t>•</a:t>
            </a:r>
            <a:endParaRPr lang="en-US" sz="1650" dirty="0"/>
          </a:p>
        </p:txBody>
      </p:sp>
      <p:sp>
        <p:nvSpPr>
          <p:cNvPr id="17" name="Text 15"/>
          <p:cNvSpPr/>
          <p:nvPr/>
        </p:nvSpPr>
        <p:spPr>
          <a:xfrm>
            <a:off x="6720840" y="2103120"/>
            <a:ext cx="4389120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FFFFFF"/>
                </a:solidFill>
              </a:rPr>
              <a:t>“But he is such a good pastor.”</a:t>
            </a:r>
            <a:endParaRPr lang="en-US" sz="1650" dirty="0"/>
          </a:p>
        </p:txBody>
      </p:sp>
      <p:sp>
        <p:nvSpPr>
          <p:cNvPr id="18" name="Text 16"/>
          <p:cNvSpPr/>
          <p:nvPr/>
        </p:nvSpPr>
        <p:spPr>
          <a:xfrm>
            <a:off x="6400800" y="2688336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C49A45"/>
                </a:solidFill>
              </a:rPr>
              <a:t>•</a:t>
            </a:r>
            <a:endParaRPr lang="en-US" sz="1650" dirty="0"/>
          </a:p>
        </p:txBody>
      </p:sp>
      <p:sp>
        <p:nvSpPr>
          <p:cNvPr id="19" name="Text 17"/>
          <p:cNvSpPr/>
          <p:nvPr/>
        </p:nvSpPr>
        <p:spPr>
          <a:xfrm>
            <a:off x="6720840" y="2670048"/>
            <a:ext cx="4389120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FFFFFF"/>
                </a:solidFill>
              </a:rPr>
              <a:t>“Are you sure?”</a:t>
            </a:r>
            <a:endParaRPr lang="en-US" sz="1650" dirty="0"/>
          </a:p>
        </p:txBody>
      </p:sp>
      <p:sp>
        <p:nvSpPr>
          <p:cNvPr id="20" name="Text 18"/>
          <p:cNvSpPr/>
          <p:nvPr/>
        </p:nvSpPr>
        <p:spPr>
          <a:xfrm>
            <a:off x="6400800" y="3255264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C49A45"/>
                </a:solidFill>
              </a:rPr>
              <a:t>•</a:t>
            </a:r>
            <a:endParaRPr lang="en-US" sz="1650" dirty="0"/>
          </a:p>
        </p:txBody>
      </p:sp>
      <p:sp>
        <p:nvSpPr>
          <p:cNvPr id="21" name="Text 19"/>
          <p:cNvSpPr/>
          <p:nvPr/>
        </p:nvSpPr>
        <p:spPr>
          <a:xfrm>
            <a:off x="6720840" y="3236976"/>
            <a:ext cx="4389120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FFFFFF"/>
                </a:solidFill>
              </a:rPr>
              <a:t>“Don’t hurt the church.”</a:t>
            </a:r>
            <a:endParaRPr lang="en-US" sz="1650" dirty="0"/>
          </a:p>
        </p:txBody>
      </p:sp>
      <p:sp>
        <p:nvSpPr>
          <p:cNvPr id="22" name="Text 20"/>
          <p:cNvSpPr/>
          <p:nvPr/>
        </p:nvSpPr>
        <p:spPr>
          <a:xfrm>
            <a:off x="6400800" y="3822192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C49A45"/>
                </a:solidFill>
              </a:rPr>
              <a:t>•</a:t>
            </a:r>
            <a:endParaRPr lang="en-US" sz="1650" dirty="0"/>
          </a:p>
        </p:txBody>
      </p:sp>
      <p:sp>
        <p:nvSpPr>
          <p:cNvPr id="23" name="Text 21"/>
          <p:cNvSpPr/>
          <p:nvPr/>
        </p:nvSpPr>
        <p:spPr>
          <a:xfrm>
            <a:off x="6720840" y="3803904"/>
            <a:ext cx="4389120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FFFFFF"/>
                </a:solidFill>
              </a:rPr>
              <a:t>“You need to forgive.”</a:t>
            </a:r>
            <a:endParaRPr lang="en-US" sz="1650" dirty="0"/>
          </a:p>
        </p:txBody>
      </p:sp>
      <p:sp>
        <p:nvSpPr>
          <p:cNvPr id="24" name="Text 22"/>
          <p:cNvSpPr/>
          <p:nvPr/>
        </p:nvSpPr>
        <p:spPr>
          <a:xfrm>
            <a:off x="6400800" y="4389120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C49A45"/>
                </a:solidFill>
              </a:rPr>
              <a:t>•</a:t>
            </a:r>
            <a:endParaRPr lang="en-US" sz="1650" dirty="0"/>
          </a:p>
        </p:txBody>
      </p:sp>
      <p:sp>
        <p:nvSpPr>
          <p:cNvPr id="25" name="Text 23"/>
          <p:cNvSpPr/>
          <p:nvPr/>
        </p:nvSpPr>
        <p:spPr>
          <a:xfrm>
            <a:off x="6720840" y="4370832"/>
            <a:ext cx="4389120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FFFFFF"/>
                </a:solidFill>
              </a:rPr>
              <a:t>“You were an adult.”</a:t>
            </a:r>
            <a:endParaRPr lang="en-US" sz="1650" dirty="0"/>
          </a:p>
        </p:txBody>
      </p:sp>
      <p:sp>
        <p:nvSpPr>
          <p:cNvPr id="26" name="Text 24"/>
          <p:cNvSpPr/>
          <p:nvPr/>
        </p:nvSpPr>
        <p:spPr>
          <a:xfrm>
            <a:off x="502920" y="6446520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68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Created by Oklahoma Child Wellbeing  |  www.okchildwellbeing.org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11201400" y="64465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C49A4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</a:t>
            </a:r>
            <a:endParaRPr lang="en-US" sz="8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high_quality_softly_lit_desktop_office_still_li_batch_4.png"/>
          <p:cNvPicPr>
            <a:picLocks noChangeAspect="1"/>
          </p:cNvPicPr>
          <p:nvPr/>
        </p:nvPicPr>
        <p:blipFill>
          <a:blip r:embed="rId3"/>
          <a:srcRect l="17713" r="17713"/>
          <a:stretch/>
        </p:blipFill>
        <p:spPr>
          <a:xfrm>
            <a:off x="594360" y="1572768"/>
            <a:ext cx="4983480" cy="43434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411480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safe systems do</a:t>
            </a:r>
            <a:endParaRPr lang="en-US" sz="2700" dirty="0"/>
          </a:p>
        </p:txBody>
      </p:sp>
      <p:sp>
        <p:nvSpPr>
          <p:cNvPr id="4" name="Text 1"/>
          <p:cNvSpPr/>
          <p:nvPr/>
        </p:nvSpPr>
        <p:spPr>
          <a:xfrm>
            <a:off x="594360" y="960120"/>
            <a:ext cx="8412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15466"/>
                </a:solidFill>
              </a:rPr>
              <a:t>Protection requires truth, records, and independent pathways.</a:t>
            </a:r>
            <a:endParaRPr lang="en-US" sz="1250" dirty="0"/>
          </a:p>
        </p:txBody>
      </p:sp>
      <p:sp>
        <p:nvSpPr>
          <p:cNvPr id="5" name="Shape 2"/>
          <p:cNvSpPr/>
          <p:nvPr/>
        </p:nvSpPr>
        <p:spPr>
          <a:xfrm>
            <a:off x="594360" y="1353312"/>
            <a:ext cx="1920240" cy="0"/>
          </a:xfrm>
          <a:prstGeom prst="line">
            <a:avLst/>
          </a:prstGeom>
          <a:noFill/>
          <a:ln w="25400">
            <a:solidFill>
              <a:srgbClr val="C49A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080760" y="1600200"/>
            <a:ext cx="4572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C49A45"/>
                </a:solidFill>
              </a:rPr>
              <a:t>A SAFER CHURCH OR MINISTRY SHOULD</a:t>
            </a:r>
            <a:endParaRPr lang="en-US" sz="950" dirty="0"/>
          </a:p>
        </p:txBody>
      </p:sp>
      <p:sp>
        <p:nvSpPr>
          <p:cNvPr id="7" name="Text 4"/>
          <p:cNvSpPr/>
          <p:nvPr/>
        </p:nvSpPr>
        <p:spPr>
          <a:xfrm>
            <a:off x="6080760" y="1956816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70" b="1" dirty="0">
                <a:solidFill>
                  <a:srgbClr val="C49A45"/>
                </a:solidFill>
              </a:rPr>
              <a:t>•</a:t>
            </a:r>
            <a:endParaRPr lang="en-US" sz="1570" dirty="0"/>
          </a:p>
        </p:txBody>
      </p:sp>
      <p:sp>
        <p:nvSpPr>
          <p:cNvPr id="8" name="Text 5"/>
          <p:cNvSpPr/>
          <p:nvPr/>
        </p:nvSpPr>
        <p:spPr>
          <a:xfrm>
            <a:off x="6400800" y="1938528"/>
            <a:ext cx="502920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70" dirty="0">
                <a:solidFill>
                  <a:srgbClr val="0B1F3A"/>
                </a:solidFill>
              </a:rPr>
              <a:t>Use written safeguarding policies and clear boundaries.</a:t>
            </a:r>
            <a:endParaRPr lang="en-US" sz="1570" dirty="0"/>
          </a:p>
        </p:txBody>
      </p:sp>
      <p:sp>
        <p:nvSpPr>
          <p:cNvPr id="9" name="Text 6"/>
          <p:cNvSpPr/>
          <p:nvPr/>
        </p:nvSpPr>
        <p:spPr>
          <a:xfrm>
            <a:off x="6080760" y="2450592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70" b="1" dirty="0">
                <a:solidFill>
                  <a:srgbClr val="C49A45"/>
                </a:solidFill>
              </a:rPr>
              <a:t>•</a:t>
            </a:r>
            <a:endParaRPr lang="en-US" sz="1570" dirty="0"/>
          </a:p>
        </p:txBody>
      </p:sp>
      <p:sp>
        <p:nvSpPr>
          <p:cNvPr id="10" name="Text 7"/>
          <p:cNvSpPr/>
          <p:nvPr/>
        </p:nvSpPr>
        <p:spPr>
          <a:xfrm>
            <a:off x="6400800" y="2432304"/>
            <a:ext cx="502920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570" dirty="0">
                <a:solidFill>
                  <a:srgbClr val="0B1F3A"/>
                </a:solidFill>
              </a:rPr>
              <a:t>Provide multiple reporting pathways, including outside options.</a:t>
            </a:r>
            <a:endParaRPr lang="en-US" sz="1570" dirty="0"/>
          </a:p>
        </p:txBody>
      </p:sp>
      <p:sp>
        <p:nvSpPr>
          <p:cNvPr id="11" name="Text 8"/>
          <p:cNvSpPr/>
          <p:nvPr/>
        </p:nvSpPr>
        <p:spPr>
          <a:xfrm>
            <a:off x="6080760" y="2944368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70" b="1" dirty="0">
                <a:solidFill>
                  <a:srgbClr val="C49A45"/>
                </a:solidFill>
              </a:rPr>
              <a:t>•</a:t>
            </a:r>
            <a:endParaRPr lang="en-US" sz="1570" dirty="0"/>
          </a:p>
        </p:txBody>
      </p:sp>
      <p:sp>
        <p:nvSpPr>
          <p:cNvPr id="12" name="Text 9"/>
          <p:cNvSpPr/>
          <p:nvPr/>
        </p:nvSpPr>
        <p:spPr>
          <a:xfrm>
            <a:off x="6400800" y="2926080"/>
            <a:ext cx="502920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70" dirty="0">
                <a:solidFill>
                  <a:srgbClr val="0B1F3A"/>
                </a:solidFill>
              </a:rPr>
              <a:t>Remove access while credible concerns are reviewed.</a:t>
            </a:r>
            <a:endParaRPr lang="en-US" sz="1570" dirty="0"/>
          </a:p>
        </p:txBody>
      </p:sp>
      <p:sp>
        <p:nvSpPr>
          <p:cNvPr id="13" name="Text 10"/>
          <p:cNvSpPr/>
          <p:nvPr/>
        </p:nvSpPr>
        <p:spPr>
          <a:xfrm>
            <a:off x="6080760" y="3438144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70" b="1" dirty="0">
                <a:solidFill>
                  <a:srgbClr val="C49A45"/>
                </a:solidFill>
              </a:rPr>
              <a:t>•</a:t>
            </a:r>
            <a:endParaRPr lang="en-US" sz="1570" dirty="0"/>
          </a:p>
        </p:txBody>
      </p:sp>
      <p:sp>
        <p:nvSpPr>
          <p:cNvPr id="14" name="Text 11"/>
          <p:cNvSpPr/>
          <p:nvPr/>
        </p:nvSpPr>
        <p:spPr>
          <a:xfrm>
            <a:off x="6400800" y="3419856"/>
            <a:ext cx="502920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570" dirty="0">
                <a:solidFill>
                  <a:srgbClr val="0B1F3A"/>
                </a:solidFill>
              </a:rPr>
              <a:t>Use independent investigation when leadership is implicated.</a:t>
            </a:r>
            <a:endParaRPr lang="en-US" sz="1570" dirty="0"/>
          </a:p>
        </p:txBody>
      </p:sp>
      <p:sp>
        <p:nvSpPr>
          <p:cNvPr id="15" name="Text 12"/>
          <p:cNvSpPr/>
          <p:nvPr/>
        </p:nvSpPr>
        <p:spPr>
          <a:xfrm>
            <a:off x="6080760" y="3931920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70" b="1" dirty="0">
                <a:solidFill>
                  <a:srgbClr val="C49A45"/>
                </a:solidFill>
              </a:rPr>
              <a:t>•</a:t>
            </a:r>
            <a:endParaRPr lang="en-US" sz="1570" dirty="0"/>
          </a:p>
        </p:txBody>
      </p:sp>
      <p:sp>
        <p:nvSpPr>
          <p:cNvPr id="16" name="Text 13"/>
          <p:cNvSpPr/>
          <p:nvPr/>
        </p:nvSpPr>
        <p:spPr>
          <a:xfrm>
            <a:off x="6400800" y="3913632"/>
            <a:ext cx="502920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70" dirty="0">
                <a:solidFill>
                  <a:srgbClr val="0B1F3A"/>
                </a:solidFill>
              </a:rPr>
              <a:t>Protect survivors and witnesses from retaliation.</a:t>
            </a:r>
            <a:endParaRPr lang="en-US" sz="1570" dirty="0"/>
          </a:p>
        </p:txBody>
      </p:sp>
      <p:sp>
        <p:nvSpPr>
          <p:cNvPr id="17" name="Text 14"/>
          <p:cNvSpPr/>
          <p:nvPr/>
        </p:nvSpPr>
        <p:spPr>
          <a:xfrm>
            <a:off x="6080760" y="4425696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70" b="1" dirty="0">
                <a:solidFill>
                  <a:srgbClr val="C49A45"/>
                </a:solidFill>
              </a:rPr>
              <a:t>•</a:t>
            </a:r>
            <a:endParaRPr lang="en-US" sz="1570" dirty="0"/>
          </a:p>
        </p:txBody>
      </p:sp>
      <p:sp>
        <p:nvSpPr>
          <p:cNvPr id="18" name="Text 15"/>
          <p:cNvSpPr/>
          <p:nvPr/>
        </p:nvSpPr>
        <p:spPr>
          <a:xfrm>
            <a:off x="6400800" y="4407408"/>
            <a:ext cx="502920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70" dirty="0">
                <a:solidFill>
                  <a:srgbClr val="0B1F3A"/>
                </a:solidFill>
              </a:rPr>
              <a:t>Cooperate with law enforcement and preserve evidence.</a:t>
            </a:r>
            <a:endParaRPr lang="en-US" sz="1570" dirty="0"/>
          </a:p>
        </p:txBody>
      </p:sp>
      <p:sp>
        <p:nvSpPr>
          <p:cNvPr id="19" name="Text 16"/>
          <p:cNvSpPr/>
          <p:nvPr/>
        </p:nvSpPr>
        <p:spPr>
          <a:xfrm>
            <a:off x="6080760" y="5806440"/>
            <a:ext cx="5212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8A2E2E"/>
                </a:solidFill>
              </a:rPr>
              <a:t>Forgiveness does not replace safety. Prayer does not replace reporting.</a:t>
            </a:r>
            <a:endParaRPr lang="en-US" sz="1550" dirty="0"/>
          </a:p>
        </p:txBody>
      </p:sp>
      <p:sp>
        <p:nvSpPr>
          <p:cNvPr id="20" name="Text 17"/>
          <p:cNvSpPr/>
          <p:nvPr/>
        </p:nvSpPr>
        <p:spPr>
          <a:xfrm>
            <a:off x="502920" y="6446520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68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Created by Oklahoma Child Wellbeing  |  www.okchildwellbeing.org</a:t>
            </a:r>
            <a:endParaRPr lang="en-US" sz="850" dirty="0"/>
          </a:p>
        </p:txBody>
      </p:sp>
      <p:sp>
        <p:nvSpPr>
          <p:cNvPr id="21" name="Text 18"/>
          <p:cNvSpPr/>
          <p:nvPr/>
        </p:nvSpPr>
        <p:spPr>
          <a:xfrm>
            <a:off x="11201400" y="64465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C49A4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</a:t>
            </a:r>
            <a:endParaRPr lang="en-US" sz="8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Sources &amp; use note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94360" y="960120"/>
            <a:ext cx="8412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15466"/>
                </a:solidFill>
              </a:rPr>
              <a:t>This deck is for education, prevention, and survivor support.</a:t>
            </a:r>
            <a:endParaRPr lang="en-US" sz="1250" dirty="0"/>
          </a:p>
        </p:txBody>
      </p:sp>
      <p:sp>
        <p:nvSpPr>
          <p:cNvPr id="4" name="Shape 2"/>
          <p:cNvSpPr/>
          <p:nvPr/>
        </p:nvSpPr>
        <p:spPr>
          <a:xfrm>
            <a:off x="594360" y="1353312"/>
            <a:ext cx="1920240" cy="0"/>
          </a:xfrm>
          <a:prstGeom prst="line">
            <a:avLst/>
          </a:prstGeom>
          <a:noFill/>
          <a:ln w="25400">
            <a:solidFill>
              <a:srgbClr val="C49A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85800" y="1600200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B1F3A"/>
                </a:solidFill>
              </a:rPr>
              <a:t>Sources used for factual anchors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685800" y="2075688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70" b="1" dirty="0">
                <a:solidFill>
                  <a:srgbClr val="C49A45"/>
                </a:solidFill>
              </a:rPr>
              <a:t>•</a:t>
            </a:r>
            <a:endParaRPr lang="en-US" sz="1370" dirty="0"/>
          </a:p>
        </p:txBody>
      </p:sp>
      <p:sp>
        <p:nvSpPr>
          <p:cNvPr id="7" name="Text 5"/>
          <p:cNvSpPr/>
          <p:nvPr/>
        </p:nvSpPr>
        <p:spPr>
          <a:xfrm>
            <a:off x="1005840" y="2057400"/>
            <a:ext cx="5349240" cy="4206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70" dirty="0">
                <a:solidFill>
                  <a:srgbClr val="0B1F3A"/>
                </a:solidFill>
              </a:rPr>
              <a:t>The Guardian, June 2026 reporting on Anthony Odiong conviction and institutional response.</a:t>
            </a:r>
            <a:endParaRPr lang="en-US" sz="1370" dirty="0"/>
          </a:p>
        </p:txBody>
      </p:sp>
      <p:sp>
        <p:nvSpPr>
          <p:cNvPr id="8" name="Text 6"/>
          <p:cNvSpPr/>
          <p:nvPr/>
        </p:nvSpPr>
        <p:spPr>
          <a:xfrm>
            <a:off x="685800" y="2551176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70" b="1" dirty="0">
                <a:solidFill>
                  <a:srgbClr val="C49A45"/>
                </a:solidFill>
              </a:rPr>
              <a:t>•</a:t>
            </a:r>
            <a:endParaRPr lang="en-US" sz="1370" dirty="0"/>
          </a:p>
        </p:txBody>
      </p:sp>
      <p:sp>
        <p:nvSpPr>
          <p:cNvPr id="9" name="Text 7"/>
          <p:cNvSpPr/>
          <p:nvPr/>
        </p:nvSpPr>
        <p:spPr>
          <a:xfrm>
            <a:off x="1005840" y="2532888"/>
            <a:ext cx="5349240" cy="4206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70" dirty="0">
                <a:solidFill>
                  <a:srgbClr val="0B1F3A"/>
                </a:solidFill>
              </a:rPr>
              <a:t>Baylor Adult Clergy Sexual Abuse Advocacy &amp; Research Collaborative.</a:t>
            </a:r>
            <a:endParaRPr lang="en-US" sz="1370" dirty="0"/>
          </a:p>
        </p:txBody>
      </p:sp>
      <p:sp>
        <p:nvSpPr>
          <p:cNvPr id="10" name="Text 8"/>
          <p:cNvSpPr/>
          <p:nvPr/>
        </p:nvSpPr>
        <p:spPr>
          <a:xfrm>
            <a:off x="685800" y="3026664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70" b="1" dirty="0">
                <a:solidFill>
                  <a:srgbClr val="C49A45"/>
                </a:solidFill>
              </a:rPr>
              <a:t>•</a:t>
            </a:r>
            <a:endParaRPr lang="en-US" sz="1370" dirty="0"/>
          </a:p>
        </p:txBody>
      </p:sp>
      <p:sp>
        <p:nvSpPr>
          <p:cNvPr id="11" name="Text 9"/>
          <p:cNvSpPr/>
          <p:nvPr/>
        </p:nvSpPr>
        <p:spPr>
          <a:xfrm>
            <a:off x="1005840" y="3008376"/>
            <a:ext cx="5349240" cy="4206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70" dirty="0">
                <a:solidFill>
                  <a:srgbClr val="0B1F3A"/>
                </a:solidFill>
              </a:rPr>
              <a:t>RAINN National Sexual Assault Hotline resources.</a:t>
            </a:r>
            <a:endParaRPr lang="en-US" sz="1370" dirty="0"/>
          </a:p>
        </p:txBody>
      </p:sp>
      <p:sp>
        <p:nvSpPr>
          <p:cNvPr id="12" name="Text 10"/>
          <p:cNvSpPr/>
          <p:nvPr/>
        </p:nvSpPr>
        <p:spPr>
          <a:xfrm>
            <a:off x="685800" y="3502152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70" b="1" dirty="0">
                <a:solidFill>
                  <a:srgbClr val="C49A45"/>
                </a:solidFill>
              </a:rPr>
              <a:t>•</a:t>
            </a:r>
            <a:endParaRPr lang="en-US" sz="1370" dirty="0"/>
          </a:p>
        </p:txBody>
      </p:sp>
      <p:sp>
        <p:nvSpPr>
          <p:cNvPr id="13" name="Text 11"/>
          <p:cNvSpPr/>
          <p:nvPr/>
        </p:nvSpPr>
        <p:spPr>
          <a:xfrm>
            <a:off x="1005840" y="3483864"/>
            <a:ext cx="5349240" cy="4206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70" dirty="0">
                <a:solidFill>
                  <a:srgbClr val="0B1F3A"/>
                </a:solidFill>
              </a:rPr>
              <a:t>Oklahoma DHS abuse and neglect reporting guidance.</a:t>
            </a:r>
            <a:endParaRPr lang="en-US" sz="1370" dirty="0"/>
          </a:p>
        </p:txBody>
      </p:sp>
      <p:sp>
        <p:nvSpPr>
          <p:cNvPr id="14" name="Text 12"/>
          <p:cNvSpPr/>
          <p:nvPr/>
        </p:nvSpPr>
        <p:spPr>
          <a:xfrm>
            <a:off x="685800" y="3977640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70" b="1" dirty="0">
                <a:solidFill>
                  <a:srgbClr val="C49A45"/>
                </a:solidFill>
              </a:rPr>
              <a:t>•</a:t>
            </a:r>
            <a:endParaRPr lang="en-US" sz="1370" dirty="0"/>
          </a:p>
        </p:txBody>
      </p:sp>
      <p:sp>
        <p:nvSpPr>
          <p:cNvPr id="15" name="Text 13"/>
          <p:cNvSpPr/>
          <p:nvPr/>
        </p:nvSpPr>
        <p:spPr>
          <a:xfrm>
            <a:off x="1005840" y="3959352"/>
            <a:ext cx="5349240" cy="4206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70" dirty="0">
                <a:solidFill>
                  <a:srgbClr val="0B1F3A"/>
                </a:solidFill>
              </a:rPr>
              <a:t>Jersey Vindicator / EWTN / public reporting on Seton Hall disclosure litigation.</a:t>
            </a:r>
            <a:endParaRPr lang="en-US" sz="1370" dirty="0"/>
          </a:p>
        </p:txBody>
      </p:sp>
      <p:sp>
        <p:nvSpPr>
          <p:cNvPr id="16" name="Text 14"/>
          <p:cNvSpPr/>
          <p:nvPr/>
        </p:nvSpPr>
        <p:spPr>
          <a:xfrm>
            <a:off x="6720840" y="1600200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B1F3A"/>
                </a:solidFill>
              </a:rPr>
              <a:t>Use note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6720840" y="2057400"/>
            <a:ext cx="4663440" cy="20116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dirty="0">
                <a:solidFill>
                  <a:srgbClr val="415466"/>
                </a:solidFill>
              </a:rPr>
              <a:t>This presentation is not legal advice, therapy, or a final investigative conclusion. It is a public education resource. If someone is in immediate danger, call 911. If a child or vulnerable adult may be abused or neglected in Oklahoma, call 1-800-522-3511.</a:t>
            </a:r>
            <a:endParaRPr lang="en-US" sz="1550" dirty="0"/>
          </a:p>
        </p:txBody>
      </p:sp>
      <p:sp>
        <p:nvSpPr>
          <p:cNvPr id="18" name="Text 16"/>
          <p:cNvSpPr/>
          <p:nvPr/>
        </p:nvSpPr>
        <p:spPr>
          <a:xfrm>
            <a:off x="6720840" y="4800600"/>
            <a:ext cx="4663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B1F3A"/>
                </a:solidFill>
              </a:rPr>
              <a:t>Created by Oklahoma Child Wellbeing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6720840" y="5193792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C49A45"/>
                </a:solidFill>
              </a:rPr>
              <a:t>www.okchildwellbeing.org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502920" y="6446520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68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Created by Oklahoma Child Wellbeing  |  www.okchildwellbeing.org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11201400" y="64465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C49A4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</a:t>
            </a:r>
            <a:endParaRPr lang="en-US" sz="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clergy abuse is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94360" y="960120"/>
            <a:ext cx="8412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15466"/>
                </a:solidFill>
              </a:rPr>
              <a:t>It is not “church drama.” It is a power-and-safety issue.</a:t>
            </a:r>
            <a:endParaRPr lang="en-US" sz="1250" dirty="0"/>
          </a:p>
        </p:txBody>
      </p:sp>
      <p:sp>
        <p:nvSpPr>
          <p:cNvPr id="4" name="Shape 2"/>
          <p:cNvSpPr/>
          <p:nvPr/>
        </p:nvSpPr>
        <p:spPr>
          <a:xfrm>
            <a:off x="594360" y="1353312"/>
            <a:ext cx="1920240" cy="0"/>
          </a:xfrm>
          <a:prstGeom prst="line">
            <a:avLst/>
          </a:prstGeom>
          <a:noFill/>
          <a:ln w="25400">
            <a:solidFill>
              <a:srgbClr val="C49A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58368" y="1554480"/>
            <a:ext cx="320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dirty="0">
                <a:solidFill>
                  <a:srgbClr val="C49A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4200" dirty="0"/>
          </a:p>
        </p:txBody>
      </p:sp>
      <p:sp>
        <p:nvSpPr>
          <p:cNvPr id="6" name="Text 4"/>
          <p:cNvSpPr/>
          <p:nvPr/>
        </p:nvSpPr>
        <p:spPr>
          <a:xfrm>
            <a:off x="1069848" y="1691640"/>
            <a:ext cx="525780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B1F3A"/>
                </a:solidFill>
              </a:rPr>
              <a:t>Clergy abuse happens when spiritual authority is used to control, exploit, silence, or harm.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6583680" y="1600200"/>
            <a:ext cx="3200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C49A45"/>
                </a:solidFill>
              </a:rPr>
              <a:t>IT MAY INCLUDE</a:t>
            </a:r>
            <a:endParaRPr lang="en-US" sz="950" dirty="0"/>
          </a:p>
        </p:txBody>
      </p:sp>
      <p:sp>
        <p:nvSpPr>
          <p:cNvPr id="8" name="Text 6"/>
          <p:cNvSpPr/>
          <p:nvPr/>
        </p:nvSpPr>
        <p:spPr>
          <a:xfrm>
            <a:off x="6583680" y="2075688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C49A45"/>
                </a:solidFill>
              </a:rPr>
              <a:t>•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6903720" y="2057400"/>
            <a:ext cx="4251960" cy="33287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0B1F3A"/>
                </a:solidFill>
              </a:rPr>
              <a:t>Sexual abuse, assault, grooming, or coercion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6583680" y="2697480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C49A45"/>
                </a:solidFill>
              </a:rPr>
              <a:t>•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6903720" y="2679192"/>
            <a:ext cx="4251960" cy="33287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0B1F3A"/>
                </a:solidFill>
              </a:rPr>
              <a:t>Spiritual manipulation framed as “God’s will”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6583680" y="3319272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C49A45"/>
                </a:solidFill>
              </a:rPr>
              <a:t>•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6903720" y="3300984"/>
            <a:ext cx="4251960" cy="33287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0B1F3A"/>
                </a:solidFill>
              </a:rPr>
              <a:t>Threats, shame, retaliation, or public humiliation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6583680" y="3941064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C49A45"/>
                </a:solidFill>
              </a:rPr>
              <a:t>•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6903720" y="3922776"/>
            <a:ext cx="4251960" cy="33287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0B1F3A"/>
                </a:solidFill>
              </a:rPr>
              <a:t>Cover-ups that protect reputation over people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502920" y="6446520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68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Created by Oklahoma Child Wellbeing  |  www.okchildwellbeing.org</a:t>
            </a:r>
            <a:endParaRPr lang="en-US" sz="850" dirty="0"/>
          </a:p>
        </p:txBody>
      </p:sp>
      <p:sp>
        <p:nvSpPr>
          <p:cNvPr id="17" name="Text 15"/>
          <p:cNvSpPr/>
          <p:nvPr/>
        </p:nvSpPr>
        <p:spPr>
          <a:xfrm>
            <a:off x="11201400" y="64465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C49A4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02</a:t>
            </a:r>
            <a:endParaRPr lang="en-US" sz="8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57541B-F62E-4AE6-738C-D0E9433F875E}"/>
              </a:ext>
            </a:extLst>
          </p:cNvPr>
          <p:cNvSpPr txBox="1"/>
          <p:nvPr/>
        </p:nvSpPr>
        <p:spPr>
          <a:xfrm>
            <a:off x="441158" y="3244334"/>
            <a:ext cx="55585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Clergy Abuse Short Video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wide_softly_lit_interior_scene_like_a_counselin_batch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520860"/>
            <a:ext cx="5074920" cy="2856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411480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Why “adult” does not erase abuse</a:t>
            </a:r>
            <a:endParaRPr lang="en-US" sz="2700" dirty="0"/>
          </a:p>
        </p:txBody>
      </p:sp>
      <p:sp>
        <p:nvSpPr>
          <p:cNvPr id="4" name="Text 1"/>
          <p:cNvSpPr/>
          <p:nvPr/>
        </p:nvSpPr>
        <p:spPr>
          <a:xfrm>
            <a:off x="594360" y="960120"/>
            <a:ext cx="8412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15466"/>
                </a:solidFill>
              </a:rPr>
              <a:t>A person can be grown and still be groomed, coerced, or spiritually manipulated.</a:t>
            </a:r>
            <a:endParaRPr lang="en-US" sz="1250" dirty="0"/>
          </a:p>
        </p:txBody>
      </p:sp>
      <p:sp>
        <p:nvSpPr>
          <p:cNvPr id="5" name="Shape 2"/>
          <p:cNvSpPr/>
          <p:nvPr/>
        </p:nvSpPr>
        <p:spPr>
          <a:xfrm>
            <a:off x="594360" y="1353312"/>
            <a:ext cx="1920240" cy="0"/>
          </a:xfrm>
          <a:prstGeom prst="line">
            <a:avLst/>
          </a:prstGeom>
          <a:noFill/>
          <a:ln w="25400">
            <a:solidFill>
              <a:srgbClr val="C49A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58368" y="1645920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C49A45"/>
                </a:solidFill>
              </a:rPr>
              <a:t>POWER IMBALANCE</a:t>
            </a:r>
            <a:endParaRPr lang="en-US" sz="950" dirty="0"/>
          </a:p>
        </p:txBody>
      </p:sp>
      <p:sp>
        <p:nvSpPr>
          <p:cNvPr id="7" name="Text 4"/>
          <p:cNvSpPr/>
          <p:nvPr/>
        </p:nvSpPr>
        <p:spPr>
          <a:xfrm>
            <a:off x="658368" y="2075688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b="1" dirty="0">
                <a:solidFill>
                  <a:srgbClr val="C49A45"/>
                </a:solidFill>
              </a:rPr>
              <a:t>•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978408" y="2057400"/>
            <a:ext cx="4754880" cy="6766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750" dirty="0">
                <a:solidFill>
                  <a:srgbClr val="0B1F3A"/>
                </a:solidFill>
              </a:rPr>
              <a:t>Pastors and ministry leaders hold spiritual, social, and community authority.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58368" y="2807208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b="1" dirty="0">
                <a:solidFill>
                  <a:srgbClr val="C49A45"/>
                </a:solidFill>
              </a:rPr>
              <a:t>•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978408" y="2788920"/>
            <a:ext cx="4754880" cy="6766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750" dirty="0">
                <a:solidFill>
                  <a:srgbClr val="0B1F3A"/>
                </a:solidFill>
              </a:rPr>
              <a:t>Counseling, prayer, employment, belonging, and reputation can create dependency.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658368" y="3538728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b="1" dirty="0">
                <a:solidFill>
                  <a:srgbClr val="C49A45"/>
                </a:solidFill>
              </a:rPr>
              <a:t>•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978408" y="3520440"/>
            <a:ext cx="4754880" cy="6766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750" dirty="0">
                <a:solidFill>
                  <a:srgbClr val="0B1F3A"/>
                </a:solidFill>
              </a:rPr>
              <a:t>When secrecy enters the relationship, the imbalance becomes dangerous.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58368" y="4572000"/>
            <a:ext cx="320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dirty="0">
                <a:solidFill>
                  <a:srgbClr val="C49A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4200" dirty="0"/>
          </a:p>
        </p:txBody>
      </p:sp>
      <p:sp>
        <p:nvSpPr>
          <p:cNvPr id="14" name="Text 11"/>
          <p:cNvSpPr/>
          <p:nvPr/>
        </p:nvSpPr>
        <p:spPr>
          <a:xfrm>
            <a:off x="1069848" y="4325112"/>
            <a:ext cx="49834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62500" lnSpcReduction="2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B1F3A"/>
                </a:solidFill>
              </a:rPr>
              <a:t>A healthy leader does not need secrecy to help someone.</a:t>
            </a:r>
          </a:p>
          <a:p>
            <a:pPr marL="0" indent="0">
              <a:buNone/>
            </a:pPr>
            <a:endParaRPr lang="en-US" sz="2000" b="1" dirty="0">
              <a:solidFill>
                <a:srgbClr val="0B1F3A"/>
              </a:solidFill>
            </a:endParaRPr>
          </a:p>
          <a:p>
            <a:r>
              <a:rPr lang="en-US" sz="2000" dirty="0">
                <a:hlinkClick r:id="rId4"/>
              </a:rPr>
              <a:t>Stockholm Syndrome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14:57 minutes  through 17:10 minutes</a:t>
            </a:r>
          </a:p>
          <a:p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502920" y="6446520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68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Created by Oklahoma Child Wellbeing  |  www.okchildwellbeing.org</a:t>
            </a:r>
            <a:endParaRPr lang="en-US" sz="850" dirty="0"/>
          </a:p>
        </p:txBody>
      </p:sp>
      <p:sp>
        <p:nvSpPr>
          <p:cNvPr id="16" name="Text 13"/>
          <p:cNvSpPr/>
          <p:nvPr/>
        </p:nvSpPr>
        <p:spPr>
          <a:xfrm>
            <a:off x="11201400" y="64465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C49A4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03</a:t>
            </a:r>
            <a:endParaRPr lang="en-US" sz="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3891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grooming often begins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612648" y="1005840"/>
            <a:ext cx="8961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C9D5E0"/>
                </a:solidFill>
              </a:rPr>
              <a:t>Most abuse does not begin with the obvious. It often begins with boundary violations.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978408" y="2057400"/>
            <a:ext cx="1280160" cy="0"/>
          </a:xfrm>
          <a:prstGeom prst="line">
            <a:avLst/>
          </a:prstGeom>
          <a:noFill/>
          <a:ln w="27940">
            <a:solidFill>
              <a:srgbClr val="C49A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777240" y="1664208"/>
            <a:ext cx="411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C49A45"/>
                </a:solidFill>
              </a:rPr>
              <a:t>1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850392" y="2331720"/>
            <a:ext cx="1691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</a:rPr>
              <a:t>Access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850392" y="2770632"/>
            <a:ext cx="17830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DDE6EF"/>
                </a:solidFill>
              </a:rPr>
              <a:t>Private texting, special attention, invitations, rides, or favors</a:t>
            </a:r>
            <a:endParaRPr lang="en-US" sz="1250" dirty="0"/>
          </a:p>
        </p:txBody>
      </p:sp>
      <p:sp>
        <p:nvSpPr>
          <p:cNvPr id="8" name="Shape 6"/>
          <p:cNvSpPr/>
          <p:nvPr/>
        </p:nvSpPr>
        <p:spPr>
          <a:xfrm>
            <a:off x="3246120" y="2057400"/>
            <a:ext cx="1280160" cy="0"/>
          </a:xfrm>
          <a:prstGeom prst="line">
            <a:avLst/>
          </a:prstGeom>
          <a:noFill/>
          <a:ln w="27940">
            <a:solidFill>
              <a:srgbClr val="C49A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3044952" y="1664208"/>
            <a:ext cx="411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C49A45"/>
                </a:solidFill>
              </a:rPr>
              <a:t>2</a:t>
            </a:r>
            <a:endParaRPr lang="en-US" sz="2100" dirty="0"/>
          </a:p>
        </p:txBody>
      </p:sp>
      <p:sp>
        <p:nvSpPr>
          <p:cNvPr id="10" name="Text 8"/>
          <p:cNvSpPr/>
          <p:nvPr/>
        </p:nvSpPr>
        <p:spPr>
          <a:xfrm>
            <a:off x="3118104" y="2331720"/>
            <a:ext cx="1691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</a:rPr>
              <a:t>Secrecy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3118104" y="2770632"/>
            <a:ext cx="17830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DDE6EF"/>
                </a:solidFill>
              </a:rPr>
              <a:t>“Don’t tell anyone.” “They would not understand.”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5513832" y="2057400"/>
            <a:ext cx="1280160" cy="0"/>
          </a:xfrm>
          <a:prstGeom prst="line">
            <a:avLst/>
          </a:prstGeom>
          <a:noFill/>
          <a:ln w="27940">
            <a:solidFill>
              <a:srgbClr val="C49A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5312664" y="1664208"/>
            <a:ext cx="411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C49A45"/>
                </a:solidFill>
              </a:rPr>
              <a:t>3</a:t>
            </a:r>
            <a:endParaRPr lang="en-US" sz="2100" dirty="0"/>
          </a:p>
        </p:txBody>
      </p:sp>
      <p:sp>
        <p:nvSpPr>
          <p:cNvPr id="14" name="Text 12"/>
          <p:cNvSpPr/>
          <p:nvPr/>
        </p:nvSpPr>
        <p:spPr>
          <a:xfrm>
            <a:off x="5385816" y="2331720"/>
            <a:ext cx="1691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</a:rPr>
              <a:t>Dependency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5385816" y="2770632"/>
            <a:ext cx="17830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DDE6EF"/>
                </a:solidFill>
              </a:rPr>
              <a:t>Counseling, prayer, help, money, employment, or ministry access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7781544" y="2057400"/>
            <a:ext cx="1280160" cy="0"/>
          </a:xfrm>
          <a:prstGeom prst="line">
            <a:avLst/>
          </a:prstGeom>
          <a:noFill/>
          <a:ln w="27940">
            <a:solidFill>
              <a:srgbClr val="C49A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7580376" y="1664208"/>
            <a:ext cx="411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C49A45"/>
                </a:solidFill>
              </a:rPr>
              <a:t>4</a:t>
            </a:r>
            <a:endParaRPr lang="en-US" sz="2100" dirty="0"/>
          </a:p>
        </p:txBody>
      </p:sp>
      <p:sp>
        <p:nvSpPr>
          <p:cNvPr id="18" name="Text 16"/>
          <p:cNvSpPr/>
          <p:nvPr/>
        </p:nvSpPr>
        <p:spPr>
          <a:xfrm>
            <a:off x="7653528" y="2331720"/>
            <a:ext cx="1691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</a:rPr>
              <a:t>Isolation</a:t>
            </a:r>
            <a:endParaRPr lang="en-US" sz="1700" dirty="0"/>
          </a:p>
        </p:txBody>
      </p:sp>
      <p:sp>
        <p:nvSpPr>
          <p:cNvPr id="19" name="Text 17"/>
          <p:cNvSpPr/>
          <p:nvPr/>
        </p:nvSpPr>
        <p:spPr>
          <a:xfrm>
            <a:off x="7653528" y="2770632"/>
            <a:ext cx="17830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DDE6EF"/>
                </a:solidFill>
              </a:rPr>
              <a:t>Distance from spouse, family, friends, or outside support</a:t>
            </a:r>
            <a:endParaRPr lang="en-US" sz="1250" dirty="0"/>
          </a:p>
        </p:txBody>
      </p:sp>
      <p:sp>
        <p:nvSpPr>
          <p:cNvPr id="20" name="Shape 18"/>
          <p:cNvSpPr/>
          <p:nvPr/>
        </p:nvSpPr>
        <p:spPr>
          <a:xfrm>
            <a:off x="10049256" y="2057400"/>
            <a:ext cx="1280160" cy="0"/>
          </a:xfrm>
          <a:prstGeom prst="line">
            <a:avLst/>
          </a:prstGeom>
          <a:noFill/>
          <a:ln w="27940">
            <a:solidFill>
              <a:srgbClr val="C49A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9848088" y="1664208"/>
            <a:ext cx="411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C49A45"/>
                </a:solidFill>
              </a:rPr>
              <a:t>5</a:t>
            </a:r>
            <a:endParaRPr lang="en-US" sz="2100" dirty="0"/>
          </a:p>
        </p:txBody>
      </p:sp>
      <p:sp>
        <p:nvSpPr>
          <p:cNvPr id="22" name="Text 20"/>
          <p:cNvSpPr/>
          <p:nvPr/>
        </p:nvSpPr>
        <p:spPr>
          <a:xfrm>
            <a:off x="9921240" y="2331720"/>
            <a:ext cx="1691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</a:rPr>
              <a:t>Escalation</a:t>
            </a:r>
            <a:endParaRPr lang="en-US" sz="1700" dirty="0"/>
          </a:p>
        </p:txBody>
      </p:sp>
      <p:sp>
        <p:nvSpPr>
          <p:cNvPr id="23" name="Text 21"/>
          <p:cNvSpPr/>
          <p:nvPr/>
        </p:nvSpPr>
        <p:spPr>
          <a:xfrm>
            <a:off x="9921240" y="2770632"/>
            <a:ext cx="17830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DDE6EF"/>
                </a:solidFill>
              </a:rPr>
              <a:t>Physical contact, sexual pressure, emotional control, retaliation</a:t>
            </a:r>
            <a:endParaRPr lang="en-US" sz="1250" dirty="0"/>
          </a:p>
        </p:txBody>
      </p:sp>
      <p:sp>
        <p:nvSpPr>
          <p:cNvPr id="24" name="Text 22"/>
          <p:cNvSpPr/>
          <p:nvPr/>
        </p:nvSpPr>
        <p:spPr>
          <a:xfrm>
            <a:off x="502920" y="5760720"/>
            <a:ext cx="10607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4E4C4"/>
                </a:solidFill>
              </a:rPr>
              <a:t>If a relationship with a spiritual authority requires secrecy, slow down and get outside support.</a:t>
            </a:r>
            <a:endParaRPr lang="en-US" sz="1700" dirty="0"/>
          </a:p>
        </p:txBody>
      </p:sp>
      <p:sp>
        <p:nvSpPr>
          <p:cNvPr id="25" name="Text 23"/>
          <p:cNvSpPr/>
          <p:nvPr/>
        </p:nvSpPr>
        <p:spPr>
          <a:xfrm>
            <a:off x="502920" y="6446520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68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Created by Oklahoma Child Wellbeing  |  www.okchildwellbeing.org</a:t>
            </a:r>
            <a:endParaRPr lang="en-US" sz="850" dirty="0"/>
          </a:p>
        </p:txBody>
      </p:sp>
      <p:sp>
        <p:nvSpPr>
          <p:cNvPr id="26" name="Text 24"/>
          <p:cNvSpPr/>
          <p:nvPr/>
        </p:nvSpPr>
        <p:spPr>
          <a:xfrm>
            <a:off x="11201400" y="64465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C49A4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04</a:t>
            </a:r>
            <a:endParaRPr lang="en-US" sz="850" dirty="0"/>
          </a:p>
        </p:txBody>
      </p:sp>
      <p:pic>
        <p:nvPicPr>
          <p:cNvPr id="28" name="Picture 27" descr="An image depicts a child asking another child to keep a secret, with a caption explaining what constitutes a bad secret.&#10;&#10;AI-generated content may be incorrect.">
            <a:extLst>
              <a:ext uri="{FF2B5EF4-FFF2-40B4-BE49-F238E27FC236}">
                <a16:creationId xmlns:a16="http://schemas.microsoft.com/office/drawing/2014/main" id="{72CC72D7-4FDA-53B5-4238-BBFDD26D0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989" y="3777916"/>
            <a:ext cx="3502887" cy="21334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Red flags in a leader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94360" y="960120"/>
            <a:ext cx="8412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15466"/>
                </a:solidFill>
              </a:rPr>
              <a:t>Look for patterns, not one isolated awkward moment.</a:t>
            </a:r>
            <a:endParaRPr lang="en-US" sz="1250" dirty="0"/>
          </a:p>
        </p:txBody>
      </p:sp>
      <p:sp>
        <p:nvSpPr>
          <p:cNvPr id="4" name="Shape 2"/>
          <p:cNvSpPr/>
          <p:nvPr/>
        </p:nvSpPr>
        <p:spPr>
          <a:xfrm>
            <a:off x="594360" y="1353312"/>
            <a:ext cx="1920240" cy="0"/>
          </a:xfrm>
          <a:prstGeom prst="line">
            <a:avLst/>
          </a:prstGeom>
          <a:noFill/>
          <a:ln w="25400">
            <a:solidFill>
              <a:srgbClr val="C49A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58368" y="1600200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C49A45"/>
                </a:solidFill>
              </a:rPr>
              <a:t>BOUNDARY VIOLATIONS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658368" y="2075688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C49A45"/>
                </a:solidFill>
              </a:rPr>
              <a:t>•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886968" y="1856232"/>
            <a:ext cx="4937760" cy="6217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0B1F3A"/>
                </a:solidFill>
              </a:rPr>
              <a:t>Late-night private messages or “special” access</a:t>
            </a:r>
            <a:endParaRPr lang="en-US" sz="1650" dirty="0"/>
          </a:p>
        </p:txBody>
      </p:sp>
      <p:sp>
        <p:nvSpPr>
          <p:cNvPr id="8" name="Text 6"/>
          <p:cNvSpPr/>
          <p:nvPr/>
        </p:nvSpPr>
        <p:spPr>
          <a:xfrm>
            <a:off x="658368" y="2697480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C49A45"/>
                </a:solidFill>
              </a:rPr>
              <a:t>•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886968" y="2532888"/>
            <a:ext cx="4937760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0B1F3A"/>
                </a:solidFill>
              </a:rPr>
              <a:t>Sexual or marital disclosures during counseling/prayer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658368" y="3319272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C49A45"/>
                </a:solidFill>
              </a:rPr>
              <a:t>•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886968" y="3255263"/>
            <a:ext cx="4937760" cy="40233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0B1F3A"/>
                </a:solidFill>
              </a:rPr>
              <a:t>Gifts, money, jobs, housing, travel, or favors</a:t>
            </a:r>
            <a:endParaRPr lang="en-US" sz="1650" dirty="0"/>
          </a:p>
        </p:txBody>
      </p:sp>
      <p:sp>
        <p:nvSpPr>
          <p:cNvPr id="12" name="Text 10"/>
          <p:cNvSpPr/>
          <p:nvPr/>
        </p:nvSpPr>
        <p:spPr>
          <a:xfrm>
            <a:off x="658368" y="3941064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C49A45"/>
                </a:solidFill>
              </a:rPr>
              <a:t>•</a:t>
            </a:r>
            <a:endParaRPr lang="en-US" sz="1650" dirty="0"/>
          </a:p>
        </p:txBody>
      </p:sp>
      <p:sp>
        <p:nvSpPr>
          <p:cNvPr id="13" name="Text 11"/>
          <p:cNvSpPr/>
          <p:nvPr/>
        </p:nvSpPr>
        <p:spPr>
          <a:xfrm>
            <a:off x="886968" y="3913632"/>
            <a:ext cx="4937760" cy="5760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0B1F3A"/>
                </a:solidFill>
              </a:rPr>
              <a:t>Testing physical boundaries, then minimizing discomfort</a:t>
            </a:r>
            <a:endParaRPr lang="en-US" sz="1650" dirty="0"/>
          </a:p>
        </p:txBody>
      </p:sp>
      <p:sp>
        <p:nvSpPr>
          <p:cNvPr id="14" name="Text 12"/>
          <p:cNvSpPr/>
          <p:nvPr/>
        </p:nvSpPr>
        <p:spPr>
          <a:xfrm>
            <a:off x="6675120" y="1600200"/>
            <a:ext cx="3429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C49A45"/>
                </a:solidFill>
              </a:rPr>
              <a:t>COERCIVE PATTERNS</a:t>
            </a:r>
            <a:endParaRPr lang="en-US" sz="950" dirty="0"/>
          </a:p>
        </p:txBody>
      </p:sp>
      <p:sp>
        <p:nvSpPr>
          <p:cNvPr id="15" name="Text 13"/>
          <p:cNvSpPr/>
          <p:nvPr/>
        </p:nvSpPr>
        <p:spPr>
          <a:xfrm>
            <a:off x="6446520" y="2075688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C49A45"/>
                </a:solidFill>
              </a:rPr>
              <a:t>•</a:t>
            </a:r>
            <a:endParaRPr lang="en-US" sz="1650" dirty="0"/>
          </a:p>
        </p:txBody>
      </p:sp>
      <p:sp>
        <p:nvSpPr>
          <p:cNvPr id="16" name="Text 14"/>
          <p:cNvSpPr/>
          <p:nvPr/>
        </p:nvSpPr>
        <p:spPr>
          <a:xfrm>
            <a:off x="6766560" y="1911096"/>
            <a:ext cx="4754880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0B1F3A"/>
                </a:solidFill>
              </a:rPr>
              <a:t>“God told me” pressure or spiritualized intimacy</a:t>
            </a:r>
            <a:endParaRPr lang="en-US" sz="1650" dirty="0"/>
          </a:p>
        </p:txBody>
      </p:sp>
      <p:sp>
        <p:nvSpPr>
          <p:cNvPr id="17" name="Text 15"/>
          <p:cNvSpPr/>
          <p:nvPr/>
        </p:nvSpPr>
        <p:spPr>
          <a:xfrm>
            <a:off x="6446520" y="2697480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C49A45"/>
                </a:solidFill>
              </a:rPr>
              <a:t>•</a:t>
            </a:r>
            <a:endParaRPr lang="en-US" sz="1650" dirty="0"/>
          </a:p>
        </p:txBody>
      </p:sp>
      <p:sp>
        <p:nvSpPr>
          <p:cNvPr id="18" name="Text 16"/>
          <p:cNvSpPr/>
          <p:nvPr/>
        </p:nvSpPr>
        <p:spPr>
          <a:xfrm>
            <a:off x="6825916" y="2532888"/>
            <a:ext cx="4695524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0B1F3A"/>
                </a:solidFill>
              </a:rPr>
              <a:t>Requests for secrecy or loyalty to the leader</a:t>
            </a:r>
            <a:endParaRPr lang="en-US" sz="1650" dirty="0"/>
          </a:p>
        </p:txBody>
      </p:sp>
      <p:sp>
        <p:nvSpPr>
          <p:cNvPr id="19" name="Text 17"/>
          <p:cNvSpPr/>
          <p:nvPr/>
        </p:nvSpPr>
        <p:spPr>
          <a:xfrm>
            <a:off x="6446520" y="3319272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C49A45"/>
                </a:solidFill>
              </a:rPr>
              <a:t>•</a:t>
            </a:r>
            <a:endParaRPr lang="en-US" sz="1650" dirty="0"/>
          </a:p>
        </p:txBody>
      </p:sp>
      <p:sp>
        <p:nvSpPr>
          <p:cNvPr id="20" name="Text 18"/>
          <p:cNvSpPr/>
          <p:nvPr/>
        </p:nvSpPr>
        <p:spPr>
          <a:xfrm>
            <a:off x="6766560" y="3154680"/>
            <a:ext cx="4754880" cy="603505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0B1F3A"/>
                </a:solidFill>
              </a:rPr>
              <a:t>Blame-shifting when confronted</a:t>
            </a:r>
            <a:endParaRPr lang="en-US" sz="1650" dirty="0"/>
          </a:p>
        </p:txBody>
      </p:sp>
      <p:sp>
        <p:nvSpPr>
          <p:cNvPr id="21" name="Text 19"/>
          <p:cNvSpPr/>
          <p:nvPr/>
        </p:nvSpPr>
        <p:spPr>
          <a:xfrm>
            <a:off x="6446520" y="3941064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C49A45"/>
                </a:solidFill>
              </a:rPr>
              <a:t>•</a:t>
            </a:r>
            <a:endParaRPr lang="en-US" sz="1650" dirty="0"/>
          </a:p>
        </p:txBody>
      </p:sp>
      <p:sp>
        <p:nvSpPr>
          <p:cNvPr id="22" name="Text 20"/>
          <p:cNvSpPr/>
          <p:nvPr/>
        </p:nvSpPr>
        <p:spPr>
          <a:xfrm>
            <a:off x="6766560" y="3849624"/>
            <a:ext cx="4754880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0B1F3A"/>
                </a:solidFill>
              </a:rPr>
              <a:t>Retaliation, public shame, or threats after boundaries</a:t>
            </a:r>
            <a:endParaRPr lang="en-US" sz="1650" dirty="0"/>
          </a:p>
        </p:txBody>
      </p:sp>
      <p:sp>
        <p:nvSpPr>
          <p:cNvPr id="23" name="Text 21"/>
          <p:cNvSpPr/>
          <p:nvPr/>
        </p:nvSpPr>
        <p:spPr>
          <a:xfrm>
            <a:off x="794084" y="4700017"/>
            <a:ext cx="10603832" cy="12618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8A2E2E"/>
                </a:solidFill>
              </a:rPr>
              <a:t>Red flag question: Does the leader respect your freedom — or punish you when you say no?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502920" y="6446520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68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Created by Oklahoma Child Wellbeing  |  www.okchildwellbeing.org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11201400" y="64465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C49A4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05</a:t>
            </a:r>
            <a:endParaRPr lang="en-US" sz="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Red flags in the system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94360" y="960120"/>
            <a:ext cx="8412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15466"/>
                </a:solidFill>
              </a:rPr>
              <a:t>Unsafe systems protect the brand. Safe systems protect people.</a:t>
            </a:r>
            <a:endParaRPr lang="en-US" sz="1250" dirty="0"/>
          </a:p>
        </p:txBody>
      </p:sp>
      <p:sp>
        <p:nvSpPr>
          <p:cNvPr id="4" name="Shape 2"/>
          <p:cNvSpPr/>
          <p:nvPr/>
        </p:nvSpPr>
        <p:spPr>
          <a:xfrm>
            <a:off x="594360" y="1353312"/>
            <a:ext cx="1920240" cy="0"/>
          </a:xfrm>
          <a:prstGeom prst="line">
            <a:avLst/>
          </a:prstGeom>
          <a:noFill/>
          <a:ln w="25400">
            <a:solidFill>
              <a:srgbClr val="C49A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/mnt/data/a_close_up_documentary_style_scene_of_an_investiga_batch_2.png"/>
          <p:cNvPicPr>
            <a:picLocks noChangeAspect="1"/>
          </p:cNvPicPr>
          <p:nvPr/>
        </p:nvPicPr>
        <p:blipFill>
          <a:blip r:embed="rId3"/>
          <a:srcRect l="15391" r="15391"/>
          <a:stretch/>
        </p:blipFill>
        <p:spPr>
          <a:xfrm>
            <a:off x="640080" y="1627632"/>
            <a:ext cx="4892040" cy="397764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035040" y="1600200"/>
            <a:ext cx="4572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C49A45"/>
                </a:solidFill>
              </a:rPr>
              <a:t>WATCH INSTITUTIONAL RESPONSE</a:t>
            </a:r>
            <a:endParaRPr lang="en-US" sz="950" dirty="0"/>
          </a:p>
        </p:txBody>
      </p:sp>
      <p:sp>
        <p:nvSpPr>
          <p:cNvPr id="7" name="Text 4"/>
          <p:cNvSpPr/>
          <p:nvPr/>
        </p:nvSpPr>
        <p:spPr>
          <a:xfrm>
            <a:off x="6035040" y="2029968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C49A45"/>
                </a:solidFill>
              </a:rPr>
              <a:t>•</a:t>
            </a:r>
            <a:endParaRPr lang="en-US" sz="1650" dirty="0"/>
          </a:p>
        </p:txBody>
      </p:sp>
      <p:sp>
        <p:nvSpPr>
          <p:cNvPr id="8" name="Text 5"/>
          <p:cNvSpPr/>
          <p:nvPr/>
        </p:nvSpPr>
        <p:spPr>
          <a:xfrm>
            <a:off x="6263640" y="1911096"/>
            <a:ext cx="5074920" cy="5120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0B1F3A"/>
                </a:solidFill>
              </a:rPr>
              <a:t>Concerns are called gossip before they are reviewed.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6035040" y="2596896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C49A45"/>
                </a:solidFill>
              </a:rPr>
              <a:t>•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6263640" y="2478024"/>
            <a:ext cx="5394960" cy="4206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0B1F3A"/>
                </a:solidFill>
              </a:rPr>
              <a:t>Victims are pressured to forgive before they are protected.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6035040" y="3163824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C49A45"/>
                </a:solidFill>
              </a:rPr>
              <a:t>•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6263640" y="2944368"/>
            <a:ext cx="5394960" cy="7132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0B1F3A"/>
                </a:solidFill>
              </a:rPr>
              <a:t>Reports are handled only internally or quietly buried.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6035040" y="3730752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C49A45"/>
                </a:solidFill>
              </a:rPr>
              <a:t>•</a:t>
            </a:r>
            <a:endParaRPr lang="en-US" sz="1650" dirty="0"/>
          </a:p>
        </p:txBody>
      </p:sp>
      <p:sp>
        <p:nvSpPr>
          <p:cNvPr id="14" name="Text 11"/>
          <p:cNvSpPr/>
          <p:nvPr/>
        </p:nvSpPr>
        <p:spPr>
          <a:xfrm>
            <a:off x="6192253" y="3703320"/>
            <a:ext cx="5146307" cy="5212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0B1F3A"/>
                </a:solidFill>
              </a:rPr>
              <a:t>The accused is moved, restored, or given a vague sabbatical.</a:t>
            </a:r>
          </a:p>
        </p:txBody>
      </p:sp>
      <p:sp>
        <p:nvSpPr>
          <p:cNvPr id="15" name="Text 12"/>
          <p:cNvSpPr/>
          <p:nvPr/>
        </p:nvSpPr>
        <p:spPr>
          <a:xfrm>
            <a:off x="6035040" y="4297680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C49A45"/>
                </a:solidFill>
              </a:rPr>
              <a:t>•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6263640" y="4032504"/>
            <a:ext cx="5214486" cy="7589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0B1F3A"/>
                </a:solidFill>
              </a:rPr>
              <a:t>Staff or witnesses fear retaliation for speaking up.</a:t>
            </a:r>
            <a:endParaRPr lang="en-US" sz="1650" dirty="0"/>
          </a:p>
        </p:txBody>
      </p:sp>
      <p:sp>
        <p:nvSpPr>
          <p:cNvPr id="17" name="Text 14"/>
          <p:cNvSpPr/>
          <p:nvPr/>
        </p:nvSpPr>
        <p:spPr>
          <a:xfrm>
            <a:off x="502920" y="6446520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68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Created by Oklahoma Child Wellbeing  |  www.okchildwellbeing.org</a:t>
            </a:r>
            <a:endParaRPr lang="en-US" sz="850" dirty="0"/>
          </a:p>
        </p:txBody>
      </p:sp>
      <p:sp>
        <p:nvSpPr>
          <p:cNvPr id="18" name="Text 15"/>
          <p:cNvSpPr/>
          <p:nvPr/>
        </p:nvSpPr>
        <p:spPr>
          <a:xfrm>
            <a:off x="11201400" y="64465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C49A4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06</a:t>
            </a:r>
            <a:endParaRPr lang="en-US" sz="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Recent case-study patterns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94360" y="960120"/>
            <a:ext cx="8412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15466"/>
                </a:solidFill>
              </a:rPr>
              <a:t>The details change. The accountability failures repeat.</a:t>
            </a:r>
            <a:endParaRPr lang="en-US" sz="1250" dirty="0"/>
          </a:p>
        </p:txBody>
      </p:sp>
      <p:sp>
        <p:nvSpPr>
          <p:cNvPr id="4" name="Shape 2"/>
          <p:cNvSpPr/>
          <p:nvPr/>
        </p:nvSpPr>
        <p:spPr>
          <a:xfrm>
            <a:off x="594360" y="1353312"/>
            <a:ext cx="1920240" cy="0"/>
          </a:xfrm>
          <a:prstGeom prst="line">
            <a:avLst/>
          </a:prstGeom>
          <a:noFill/>
          <a:ln w="25400">
            <a:solidFill>
              <a:srgbClr val="C49A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40080" y="1600200"/>
            <a:ext cx="4572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C49A45"/>
                </a:solidFill>
              </a:rPr>
              <a:t>CASE STUDY: ANTHONY ODIONG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640080" y="1993392"/>
            <a:ext cx="5303520" cy="1691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dirty="0">
                <a:solidFill>
                  <a:srgbClr val="0B1F3A"/>
                </a:solidFill>
              </a:rPr>
              <a:t>A Texas jury convicted and a court sentenced former priest Anthony Odiong to life in prison in 2026. Guardian reporting described years of complaints, delayed action, transfers, and spiritual manipulation allegations before criminal accountability.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6263640" y="1600200"/>
            <a:ext cx="5029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C49A45"/>
                </a:solidFill>
              </a:rPr>
              <a:t>PATTERN: TRANSPARENCY FIGHTS</a:t>
            </a:r>
            <a:endParaRPr lang="en-US" sz="950" dirty="0"/>
          </a:p>
        </p:txBody>
      </p:sp>
      <p:sp>
        <p:nvSpPr>
          <p:cNvPr id="8" name="Text 6"/>
          <p:cNvSpPr/>
          <p:nvPr/>
        </p:nvSpPr>
        <p:spPr>
          <a:xfrm>
            <a:off x="6263640" y="1993392"/>
            <a:ext cx="5303520" cy="1691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dirty="0">
                <a:solidFill>
                  <a:srgbClr val="0B1F3A"/>
                </a:solidFill>
              </a:rPr>
              <a:t>Seton Hall/McCarrick litigation shows another pattern: survivors seeking access to internal reports and institutions arguing privilege or confidentiality. Courts may release some policy material while shielding other sections.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1005840" y="4343400"/>
            <a:ext cx="10058400" cy="0"/>
          </a:xfrm>
          <a:prstGeom prst="line">
            <a:avLst/>
          </a:prstGeom>
          <a:noFill/>
          <a:ln w="25400">
            <a:solidFill>
              <a:srgbClr val="C49A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051560" y="4754880"/>
            <a:ext cx="10058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B1F3A"/>
                </a:solidFill>
              </a:rPr>
              <a:t>What to learn: documentation, outside reporting, and survivor safety cannot depend on the institution accused of failing to act.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502920" y="6446520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68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Created by Oklahoma Child Wellbeing  |  www.okchildwellbeing.org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11201400" y="64465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C49A4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07</a:t>
            </a:r>
            <a:endParaRPr lang="en-US" sz="8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B45767-011C-33D9-9153-25CD7B3ADD1A}"/>
              </a:ext>
            </a:extLst>
          </p:cNvPr>
          <p:cNvSpPr txBox="1"/>
          <p:nvPr/>
        </p:nvSpPr>
        <p:spPr>
          <a:xfrm>
            <a:off x="502920" y="3567947"/>
            <a:ext cx="4927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3"/>
              </a:rPr>
              <a:t>anthony</a:t>
            </a:r>
            <a:r>
              <a:rPr lang="en-US" dirty="0">
                <a:hlinkClick r:id="rId3"/>
              </a:rPr>
              <a:t>-</a:t>
            </a:r>
            <a:r>
              <a:rPr lang="en-US" dirty="0" err="1">
                <a:hlinkClick r:id="rId3"/>
              </a:rPr>
              <a:t>odiong</a:t>
            </a:r>
            <a:r>
              <a:rPr lang="en-US" dirty="0">
                <a:hlinkClick r:id="rId3"/>
              </a:rPr>
              <a:t>-sexual-abuse-catholic-church</a:t>
            </a:r>
            <a:endParaRPr lang="en-US" dirty="0"/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B13FE5-B30D-5D04-08F0-26646D6D0F9A}"/>
              </a:ext>
            </a:extLst>
          </p:cNvPr>
          <p:cNvSpPr txBox="1"/>
          <p:nvPr/>
        </p:nvSpPr>
        <p:spPr>
          <a:xfrm>
            <a:off x="6248400" y="3567947"/>
            <a:ext cx="5303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Seton-hall-sex-abuse-survivors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411480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If it happened — or is happening now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94360" y="960120"/>
            <a:ext cx="8412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15466"/>
                </a:solidFill>
              </a:rPr>
              <a:t>Safety first. Documentation second. Public decisions later.</a:t>
            </a:r>
            <a:endParaRPr lang="en-US" sz="1250" dirty="0"/>
          </a:p>
        </p:txBody>
      </p:sp>
      <p:sp>
        <p:nvSpPr>
          <p:cNvPr id="4" name="Shape 2"/>
          <p:cNvSpPr/>
          <p:nvPr/>
        </p:nvSpPr>
        <p:spPr>
          <a:xfrm>
            <a:off x="594360" y="1353312"/>
            <a:ext cx="1920240" cy="0"/>
          </a:xfrm>
          <a:prstGeom prst="line">
            <a:avLst/>
          </a:prstGeom>
          <a:noFill/>
          <a:ln w="25400">
            <a:solidFill>
              <a:srgbClr val="C49A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713232" y="1691640"/>
            <a:ext cx="411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49A45"/>
                </a:solidFill>
              </a:rPr>
              <a:t>1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1325880" y="1673352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1F3A"/>
                </a:solidFill>
              </a:rPr>
              <a:t>Get safe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3886200" y="1673352"/>
            <a:ext cx="6949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80" dirty="0">
                <a:solidFill>
                  <a:srgbClr val="415466"/>
                </a:solidFill>
              </a:rPr>
              <a:t>Call 911 if there is immediate danger.</a:t>
            </a:r>
            <a:endParaRPr lang="en-US" sz="1480" dirty="0"/>
          </a:p>
        </p:txBody>
      </p:sp>
      <p:sp>
        <p:nvSpPr>
          <p:cNvPr id="8" name="Text 6"/>
          <p:cNvSpPr/>
          <p:nvPr/>
        </p:nvSpPr>
        <p:spPr>
          <a:xfrm>
            <a:off x="713232" y="2514600"/>
            <a:ext cx="411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49A45"/>
                </a:solidFill>
              </a:rPr>
              <a:t>2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1325880" y="2496312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1F3A"/>
                </a:solidFill>
              </a:rPr>
              <a:t>Tell outside support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3886200" y="2496312"/>
            <a:ext cx="6949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80" dirty="0">
                <a:solidFill>
                  <a:srgbClr val="415466"/>
                </a:solidFill>
              </a:rPr>
              <a:t>Choose someone not dependent on the church system.</a:t>
            </a:r>
            <a:endParaRPr lang="en-US" sz="1480" dirty="0"/>
          </a:p>
        </p:txBody>
      </p:sp>
      <p:sp>
        <p:nvSpPr>
          <p:cNvPr id="11" name="Text 9"/>
          <p:cNvSpPr/>
          <p:nvPr/>
        </p:nvSpPr>
        <p:spPr>
          <a:xfrm>
            <a:off x="713232" y="3337560"/>
            <a:ext cx="411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49A45"/>
                </a:solidFill>
              </a:rPr>
              <a:t>3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1325880" y="3319272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1F3A"/>
                </a:solidFill>
              </a:rPr>
              <a:t>Preserve evidence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3886200" y="3319272"/>
            <a:ext cx="6949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80" dirty="0">
                <a:solidFill>
                  <a:srgbClr val="415466"/>
                </a:solidFill>
              </a:rPr>
              <a:t>Save texts, emails, voicemails, social posts, receipts, and timelines.</a:t>
            </a:r>
            <a:endParaRPr lang="en-US" sz="1480" dirty="0"/>
          </a:p>
        </p:txBody>
      </p:sp>
      <p:sp>
        <p:nvSpPr>
          <p:cNvPr id="14" name="Text 12"/>
          <p:cNvSpPr/>
          <p:nvPr/>
        </p:nvSpPr>
        <p:spPr>
          <a:xfrm>
            <a:off x="713232" y="4160520"/>
            <a:ext cx="411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49A45"/>
                </a:solidFill>
              </a:rPr>
              <a:t>4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1325880" y="4142232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1F3A"/>
                </a:solidFill>
              </a:rPr>
              <a:t>Avoid private meetings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3886200" y="4142232"/>
            <a:ext cx="6949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80" dirty="0">
                <a:solidFill>
                  <a:srgbClr val="415466"/>
                </a:solidFill>
              </a:rPr>
              <a:t>Take a support person and ask for written communication.</a:t>
            </a:r>
            <a:endParaRPr lang="en-US" sz="1480" dirty="0"/>
          </a:p>
        </p:txBody>
      </p:sp>
      <p:sp>
        <p:nvSpPr>
          <p:cNvPr id="17" name="Text 15"/>
          <p:cNvSpPr/>
          <p:nvPr/>
        </p:nvSpPr>
        <p:spPr>
          <a:xfrm>
            <a:off x="713232" y="4983480"/>
            <a:ext cx="411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49A45"/>
                </a:solidFill>
              </a:rPr>
              <a:t>5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1325880" y="4965192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1F3A"/>
                </a:solidFill>
              </a:rPr>
              <a:t>Report when safety/crime is involved</a:t>
            </a:r>
            <a:endParaRPr lang="en-US" sz="1700" dirty="0"/>
          </a:p>
        </p:txBody>
      </p:sp>
      <p:sp>
        <p:nvSpPr>
          <p:cNvPr id="19" name="Text 17"/>
          <p:cNvSpPr/>
          <p:nvPr/>
        </p:nvSpPr>
        <p:spPr>
          <a:xfrm>
            <a:off x="3886200" y="4965192"/>
            <a:ext cx="6949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1480" dirty="0">
                <a:solidFill>
                  <a:srgbClr val="415466"/>
                </a:solidFill>
              </a:rPr>
              <a:t>Civil reporting matters when minors, assault, threats, stalking, or exploitation may be involved.</a:t>
            </a:r>
            <a:endParaRPr lang="en-US" sz="1480" dirty="0"/>
          </a:p>
        </p:txBody>
      </p:sp>
      <p:sp>
        <p:nvSpPr>
          <p:cNvPr id="20" name="Text 18"/>
          <p:cNvSpPr/>
          <p:nvPr/>
        </p:nvSpPr>
        <p:spPr>
          <a:xfrm>
            <a:off x="368968" y="5650992"/>
            <a:ext cx="10649552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8A2E2E"/>
                </a:solidFill>
              </a:rPr>
              <a:t>You do not need a perfect timeline before asking for help.</a:t>
            </a:r>
            <a:endParaRPr lang="en-US" sz="1700" dirty="0"/>
          </a:p>
        </p:txBody>
      </p:sp>
      <p:sp>
        <p:nvSpPr>
          <p:cNvPr id="21" name="Text 19"/>
          <p:cNvSpPr/>
          <p:nvPr/>
        </p:nvSpPr>
        <p:spPr>
          <a:xfrm>
            <a:off x="502920" y="6446520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68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Created by Oklahoma Child Wellbeing  |  www.okchildwellbeing.org</a:t>
            </a:r>
            <a:endParaRPr lang="en-US" sz="850" dirty="0"/>
          </a:p>
        </p:txBody>
      </p:sp>
      <p:sp>
        <p:nvSpPr>
          <p:cNvPr id="22" name="Text 20"/>
          <p:cNvSpPr/>
          <p:nvPr/>
        </p:nvSpPr>
        <p:spPr>
          <a:xfrm>
            <a:off x="11201400" y="64465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C49A4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08</a:t>
            </a:r>
            <a:endParaRPr lang="en-US" sz="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close_up_softly_lit_tabletop_still_life_work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597" y="1508760"/>
            <a:ext cx="4516767" cy="254203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411480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B1F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to report and get help</a:t>
            </a:r>
            <a:endParaRPr lang="en-US" sz="2700" dirty="0"/>
          </a:p>
        </p:txBody>
      </p:sp>
      <p:sp>
        <p:nvSpPr>
          <p:cNvPr id="4" name="Text 1"/>
          <p:cNvSpPr/>
          <p:nvPr/>
        </p:nvSpPr>
        <p:spPr>
          <a:xfrm>
            <a:off x="594360" y="960120"/>
            <a:ext cx="8412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15466"/>
                </a:solidFill>
              </a:rPr>
              <a:t>Use civil systems when safety, crime, minors, or vulnerable adults may be involved.</a:t>
            </a:r>
            <a:endParaRPr lang="en-US" sz="1250" dirty="0"/>
          </a:p>
        </p:txBody>
      </p:sp>
      <p:sp>
        <p:nvSpPr>
          <p:cNvPr id="5" name="Shape 2"/>
          <p:cNvSpPr/>
          <p:nvPr/>
        </p:nvSpPr>
        <p:spPr>
          <a:xfrm>
            <a:off x="594360" y="1353312"/>
            <a:ext cx="1920240" cy="0"/>
          </a:xfrm>
          <a:prstGeom prst="line">
            <a:avLst/>
          </a:prstGeom>
          <a:noFill/>
          <a:ln w="25400">
            <a:solidFill>
              <a:srgbClr val="C49A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502920" y="1600200"/>
            <a:ext cx="1984248" cy="2560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C49A45"/>
                </a:solidFill>
              </a:rPr>
              <a:t>OKLAHOMA</a:t>
            </a:r>
            <a:endParaRPr lang="en-US" sz="950" dirty="0"/>
          </a:p>
        </p:txBody>
      </p:sp>
      <p:sp>
        <p:nvSpPr>
          <p:cNvPr id="8" name="Text 5"/>
          <p:cNvSpPr/>
          <p:nvPr/>
        </p:nvSpPr>
        <p:spPr>
          <a:xfrm>
            <a:off x="502920" y="1956816"/>
            <a:ext cx="5550408" cy="3657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750" dirty="0">
                <a:solidFill>
                  <a:srgbClr val="0B1F3A"/>
                </a:solidFill>
              </a:rPr>
              <a:t>Emergency: 911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502920" y="2432304"/>
            <a:ext cx="5550408" cy="365757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750" dirty="0">
                <a:solidFill>
                  <a:srgbClr val="0B1F3A"/>
                </a:solidFill>
              </a:rPr>
              <a:t>Child abuse or vulnerable adult abuse: 1-800-522-3511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502920" y="2889504"/>
            <a:ext cx="5550408" cy="42062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750" dirty="0">
                <a:solidFill>
                  <a:srgbClr val="0B1F3A"/>
                </a:solidFill>
              </a:rPr>
              <a:t>Oklahoma SafeLine: 1-800-522-SAFE (7233)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502920" y="4133085"/>
            <a:ext cx="4544568" cy="2834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C49A45"/>
                </a:solidFill>
              </a:rPr>
              <a:t>NATIONAL SEXUAL ASSAULT SUPPORT</a:t>
            </a:r>
            <a:endParaRPr lang="en-US" sz="950" dirty="0"/>
          </a:p>
        </p:txBody>
      </p:sp>
      <p:sp>
        <p:nvSpPr>
          <p:cNvPr id="15" name="Text 12"/>
          <p:cNvSpPr/>
          <p:nvPr/>
        </p:nvSpPr>
        <p:spPr>
          <a:xfrm>
            <a:off x="502920" y="4526280"/>
            <a:ext cx="5550408" cy="5852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0B1F3A"/>
                </a:solidFill>
              </a:rPr>
              <a:t>RAINN National Sexual Assault Hotline: 1-800-656-HOPE (4673)</a:t>
            </a:r>
            <a:endParaRPr lang="en-US" sz="1650" dirty="0"/>
          </a:p>
        </p:txBody>
      </p:sp>
      <p:sp>
        <p:nvSpPr>
          <p:cNvPr id="17" name="Text 14"/>
          <p:cNvSpPr/>
          <p:nvPr/>
        </p:nvSpPr>
        <p:spPr>
          <a:xfrm>
            <a:off x="502920" y="5166360"/>
            <a:ext cx="5550408" cy="5852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rgbClr val="0B1F3A"/>
                </a:solidFill>
              </a:rPr>
              <a:t>Online chat: rainn.org | Text HOPE to 64673</a:t>
            </a:r>
            <a:endParaRPr lang="en-US" sz="1650" dirty="0"/>
          </a:p>
        </p:txBody>
      </p:sp>
      <p:sp>
        <p:nvSpPr>
          <p:cNvPr id="18" name="Text 15"/>
          <p:cNvSpPr/>
          <p:nvPr/>
        </p:nvSpPr>
        <p:spPr>
          <a:xfrm>
            <a:off x="502920" y="6446520"/>
            <a:ext cx="7863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68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Created by Oklahoma Child Wellbeing  |  www.okchildwellbeing.org</a:t>
            </a:r>
            <a:endParaRPr lang="en-US" sz="850" dirty="0"/>
          </a:p>
        </p:txBody>
      </p:sp>
      <p:sp>
        <p:nvSpPr>
          <p:cNvPr id="19" name="Text 16"/>
          <p:cNvSpPr/>
          <p:nvPr/>
        </p:nvSpPr>
        <p:spPr>
          <a:xfrm>
            <a:off x="11201400" y="64465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C49A4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09</a:t>
            </a:r>
            <a:endParaRPr lang="en-US" sz="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1393</Words>
  <Application>Microsoft Office PowerPoint</Application>
  <PresentationFormat>Widescreen</PresentationFormat>
  <Paragraphs>225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Oklahoma Child Wellbeing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Clergy Abuse Awareness &amp; Response</dc:title>
  <dc:subject>Clergy Abuse Awareness &amp; Response</dc:subject>
  <dc:creator>Oklahoma Child Wellbeing</dc:creator>
  <cp:lastModifiedBy>Tracie Lynn Chapman</cp:lastModifiedBy>
  <cp:revision>12</cp:revision>
  <dcterms:created xsi:type="dcterms:W3CDTF">2026-06-19T05:11:07Z</dcterms:created>
  <dcterms:modified xsi:type="dcterms:W3CDTF">2026-06-19T05:48:52Z</dcterms:modified>
</cp:coreProperties>
</file>